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4" r:id="rId3"/>
    <p:sldId id="294" r:id="rId4"/>
    <p:sldId id="309" r:id="rId5"/>
    <p:sldId id="263" r:id="rId6"/>
    <p:sldId id="262" r:id="rId7"/>
    <p:sldId id="286" r:id="rId8"/>
    <p:sldId id="266" r:id="rId9"/>
    <p:sldId id="265" r:id="rId10"/>
    <p:sldId id="280" r:id="rId11"/>
    <p:sldId id="283" r:id="rId12"/>
    <p:sldId id="282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691"/>
    <a:srgbClr val="FFA100"/>
    <a:srgbClr val="EF857D"/>
    <a:srgbClr val="EA4458"/>
    <a:srgbClr val="159444"/>
    <a:srgbClr val="555A6E"/>
    <a:srgbClr val="463C4B"/>
    <a:srgbClr val="FF7519"/>
    <a:srgbClr val="676CFF"/>
    <a:srgbClr val="FAA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199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4.xml"/><Relationship Id="rId7" Type="http://schemas.openxmlformats.org/officeDocument/2006/relationships/image" Target="../media/image4.png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21.xml"/><Relationship Id="rId3" Type="http://schemas.openxmlformats.org/officeDocument/2006/relationships/tags" Target="../tags/tag1.xml"/><Relationship Id="rId29" Type="http://schemas.openxmlformats.org/officeDocument/2006/relationships/image" Target="../media/image9.png"/><Relationship Id="rId28" Type="http://schemas.openxmlformats.org/officeDocument/2006/relationships/tags" Target="../tags/tag20.xml"/><Relationship Id="rId27" Type="http://schemas.openxmlformats.org/officeDocument/2006/relationships/tags" Target="../tags/tag19.xml"/><Relationship Id="rId26" Type="http://schemas.openxmlformats.org/officeDocument/2006/relationships/tags" Target="../tags/tag18.xml"/><Relationship Id="rId25" Type="http://schemas.openxmlformats.org/officeDocument/2006/relationships/image" Target="../media/image8.png"/><Relationship Id="rId24" Type="http://schemas.openxmlformats.org/officeDocument/2006/relationships/tags" Target="../tags/tag17.xml"/><Relationship Id="rId23" Type="http://schemas.openxmlformats.org/officeDocument/2006/relationships/image" Target="../media/image7.png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image" Target="../media/image2.png"/><Relationship Id="rId19" Type="http://schemas.openxmlformats.org/officeDocument/2006/relationships/tags" Target="../tags/tag13.xml"/><Relationship Id="rId18" Type="http://schemas.openxmlformats.org/officeDocument/2006/relationships/image" Target="../media/image6.png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4" Type="http://schemas.openxmlformats.org/officeDocument/2006/relationships/image" Target="../media/image20.png"/><Relationship Id="rId3" Type="http://schemas.openxmlformats.org/officeDocument/2006/relationships/tags" Target="../tags/tag43.xml"/><Relationship Id="rId2" Type="http://schemas.openxmlformats.org/officeDocument/2006/relationships/image" Target="../media/image19.png"/><Relationship Id="rId1" Type="http://schemas.openxmlformats.org/officeDocument/2006/relationships/tags" Target="../tags/tag4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2.png"/><Relationship Id="rId3" Type="http://schemas.openxmlformats.org/officeDocument/2006/relationships/tags" Target="../tags/tag46.xml"/><Relationship Id="rId2" Type="http://schemas.openxmlformats.org/officeDocument/2006/relationships/image" Target="../media/image21.png"/><Relationship Id="rId1" Type="http://schemas.openxmlformats.org/officeDocument/2006/relationships/tags" Target="../tags/tag4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3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39.xml"/><Relationship Id="rId2" Type="http://schemas.openxmlformats.org/officeDocument/2006/relationships/image" Target="../media/image12.png"/><Relationship Id="rId1" Type="http://schemas.openxmlformats.org/officeDocument/2006/relationships/tags" Target="../tags/tag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tags" Target="../tags/tag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 descr="c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1010" y="4586605"/>
            <a:ext cx="375285" cy="375285"/>
          </a:xfrm>
          <a:prstGeom prst="rect">
            <a:avLst/>
          </a:prstGeom>
        </p:spPr>
      </p:pic>
      <p:pic>
        <p:nvPicPr>
          <p:cNvPr id="17" name="图片 16" descr="/Users/tommy/Library/Containers/com.kingsoft.wpsoffice.mac/Data/tmp/photoeditapp/20240521163252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25" y="255270"/>
            <a:ext cx="1960245" cy="1469390"/>
          </a:xfrm>
          <a:prstGeom prst="rect">
            <a:avLst/>
          </a:prstGeom>
        </p:spPr>
      </p:pic>
      <p:pic>
        <p:nvPicPr>
          <p:cNvPr id="3" name="图片 2" descr="coordinato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52940" y="108585"/>
            <a:ext cx="1758315" cy="1758315"/>
          </a:xfrm>
          <a:prstGeom prst="rect">
            <a:avLst/>
          </a:prstGeom>
        </p:spPr>
      </p:pic>
      <p:cxnSp>
        <p:nvCxnSpPr>
          <p:cNvPr id="33" name="直线箭头连接符 32"/>
          <p:cNvCxnSpPr/>
          <p:nvPr>
            <p:custDataLst>
              <p:tags r:id="rId5"/>
            </p:custDataLst>
          </p:nvPr>
        </p:nvCxnSpPr>
        <p:spPr>
          <a:xfrm>
            <a:off x="2209082" y="1060224"/>
            <a:ext cx="126174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6"/>
            </p:custDataLst>
          </p:nvPr>
        </p:nvSpPr>
        <p:spPr>
          <a:xfrm>
            <a:off x="2165396" y="611492"/>
            <a:ext cx="1251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b="1" dirty="0">
                <a:solidFill>
                  <a:srgbClr val="00B050"/>
                </a:solidFill>
              </a:rPr>
              <a:t>语音</a:t>
            </a:r>
            <a:r>
              <a:rPr kumimoji="1" lang="zh-CN" altLang="en-US" b="1" dirty="0">
                <a:solidFill>
                  <a:srgbClr val="00B050"/>
                </a:solidFill>
              </a:rPr>
              <a:t>识别</a:t>
            </a:r>
            <a:endParaRPr kumimoji="1"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5" name="图片 4" descr="voice-recorde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" y="255270"/>
            <a:ext cx="1457960" cy="14579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-321945" y="1938020"/>
            <a:ext cx="36023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1600" b="1" dirty="0">
                <a:solidFill>
                  <a:srgbClr val="3C3A41"/>
                </a:solidFill>
                <a:sym typeface="+mn-ea"/>
              </a:rPr>
              <a:t>“把绿色积木放在李云龙</a:t>
            </a:r>
            <a:r>
              <a:rPr kumimoji="1" lang="zh-CN" altLang="en-US" sz="1600" b="1" dirty="0">
                <a:solidFill>
                  <a:srgbClr val="3C3A41"/>
                </a:solidFill>
                <a:sym typeface="+mn-ea"/>
              </a:rPr>
              <a:t>脸上”</a:t>
            </a:r>
            <a:endParaRPr kumimoji="1" lang="zh-CN" altLang="en-US" sz="1600" b="1" dirty="0">
              <a:solidFill>
                <a:srgbClr val="3C3A41"/>
              </a:solidFill>
              <a:sym typeface="+mn-ea"/>
            </a:endParaRPr>
          </a:p>
        </p:txBody>
      </p:sp>
      <p:pic>
        <p:nvPicPr>
          <p:cNvPr id="7" name="图片 6" descr="task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7270" y="108585"/>
            <a:ext cx="1560195" cy="156019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2802551" y="1938314"/>
            <a:ext cx="2905628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1600" b="1" dirty="0">
                <a:solidFill>
                  <a:srgbClr val="057195"/>
                </a:solidFill>
              </a:rPr>
              <a:t>Agent</a:t>
            </a:r>
            <a:r>
              <a:rPr kumimoji="1" lang="zh-CN" altLang="en-US" sz="1600" b="1" dirty="0">
                <a:solidFill>
                  <a:srgbClr val="057195"/>
                </a:solidFill>
              </a:rPr>
              <a:t>智能体</a:t>
            </a:r>
            <a:endParaRPr kumimoji="1" lang="zh-CN" altLang="en-US" sz="1600" b="1" dirty="0">
              <a:solidFill>
                <a:srgbClr val="057195"/>
              </a:solidFill>
            </a:endParaRPr>
          </a:p>
          <a:p>
            <a:pPr algn="ctr"/>
            <a:endParaRPr kumimoji="1" lang="zh-CN" altLang="en-US" sz="1600" b="1" dirty="0">
              <a:solidFill>
                <a:srgbClr val="057195"/>
              </a:solidFill>
            </a:endParaRPr>
          </a:p>
          <a:p>
            <a:pPr algn="ctr"/>
            <a:r>
              <a:rPr kumimoji="1" lang="zh-CN" altLang="en-US" sz="1200" b="1" dirty="0">
                <a:solidFill>
                  <a:srgbClr val="057195"/>
                </a:solidFill>
              </a:rPr>
              <a:t>编排函数：跳舞</a:t>
            </a:r>
            <a:r>
              <a:rPr kumimoji="1" lang="en-US" altLang="zh-CN" sz="1200" b="1" dirty="0">
                <a:solidFill>
                  <a:srgbClr val="057195"/>
                </a:solidFill>
              </a:rPr>
              <a:t>/</a:t>
            </a:r>
            <a:r>
              <a:rPr kumimoji="1" lang="zh-CN" altLang="en-US" sz="1200" b="1" dirty="0">
                <a:solidFill>
                  <a:srgbClr val="057195"/>
                </a:solidFill>
              </a:rPr>
              <a:t>抓取</a:t>
            </a:r>
            <a:r>
              <a:rPr kumimoji="1" lang="en-US" altLang="zh-CN" sz="1200" b="1" dirty="0">
                <a:solidFill>
                  <a:srgbClr val="057195"/>
                </a:solidFill>
              </a:rPr>
              <a:t>/</a:t>
            </a:r>
            <a:r>
              <a:rPr kumimoji="1" lang="zh-CN" altLang="en-US" sz="1200" b="1" dirty="0">
                <a:solidFill>
                  <a:srgbClr val="057195"/>
                </a:solidFill>
              </a:rPr>
              <a:t>动作</a:t>
            </a:r>
            <a:r>
              <a:rPr kumimoji="1" lang="en-US" altLang="zh-CN" sz="1200" b="1" dirty="0">
                <a:solidFill>
                  <a:srgbClr val="057195"/>
                </a:solidFill>
              </a:rPr>
              <a:t>/</a:t>
            </a:r>
            <a:r>
              <a:rPr kumimoji="1" lang="zh-CN" altLang="en-US" sz="1200" b="1" dirty="0">
                <a:solidFill>
                  <a:srgbClr val="057195"/>
                </a:solidFill>
              </a:rPr>
              <a:t>归零</a:t>
            </a:r>
            <a:endParaRPr kumimoji="1" lang="zh-CN" altLang="en-US" sz="1200" b="1" dirty="0">
              <a:solidFill>
                <a:srgbClr val="057195"/>
              </a:solidFill>
            </a:endParaRPr>
          </a:p>
          <a:p>
            <a:pPr algn="ctr"/>
            <a:endParaRPr kumimoji="1" lang="zh-CN" altLang="en-US" sz="1200" b="1" dirty="0">
              <a:solidFill>
                <a:srgbClr val="057195"/>
              </a:solidFill>
            </a:endParaRPr>
          </a:p>
          <a:p>
            <a:pPr algn="ctr"/>
            <a:r>
              <a:rPr kumimoji="1" lang="en-US" altLang="zh-CN" sz="1200" b="1" dirty="0">
                <a:solidFill>
                  <a:srgbClr val="057195"/>
                </a:solidFill>
              </a:rPr>
              <a:t>Yi-Large</a:t>
            </a:r>
            <a:r>
              <a:rPr kumimoji="1" lang="zh-CN" altLang="en-US" sz="1200" b="1" dirty="0">
                <a:solidFill>
                  <a:srgbClr val="057195"/>
                </a:solidFill>
              </a:rPr>
              <a:t>、</a:t>
            </a:r>
            <a:r>
              <a:rPr kumimoji="1" lang="en-US" altLang="zh-CN" sz="1200" b="1" dirty="0">
                <a:solidFill>
                  <a:srgbClr val="057195"/>
                </a:solidFill>
              </a:rPr>
              <a:t>Claude 3 Opus</a:t>
            </a:r>
            <a:r>
              <a:rPr kumimoji="1" lang="zh-CN" altLang="en-US" sz="1200" b="1" dirty="0">
                <a:solidFill>
                  <a:srgbClr val="057195"/>
                </a:solidFill>
              </a:rPr>
              <a:t>、</a:t>
            </a:r>
            <a:r>
              <a:rPr kumimoji="1" lang="en-US" altLang="zh-CN" sz="1200" b="1" dirty="0">
                <a:solidFill>
                  <a:srgbClr val="057195"/>
                </a:solidFill>
              </a:rPr>
              <a:t>EB4.0</a:t>
            </a:r>
            <a:endParaRPr kumimoji="1" lang="en-US" altLang="zh-CN" sz="1200" b="1" dirty="0">
              <a:solidFill>
                <a:srgbClr val="057195"/>
              </a:solidFill>
            </a:endParaRPr>
          </a:p>
        </p:txBody>
      </p:sp>
      <p:cxnSp>
        <p:nvCxnSpPr>
          <p:cNvPr id="10" name="直线箭头连接符 32"/>
          <p:cNvCxnSpPr/>
          <p:nvPr>
            <p:custDataLst>
              <p:tags r:id="rId11"/>
            </p:custDataLst>
          </p:nvPr>
        </p:nvCxnSpPr>
        <p:spPr>
          <a:xfrm>
            <a:off x="5061502" y="1062764"/>
            <a:ext cx="93027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4949825" y="611505"/>
            <a:ext cx="109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b="1" dirty="0">
                <a:solidFill>
                  <a:srgbClr val="00B050"/>
                </a:solidFill>
              </a:rPr>
              <a:t>拍摄</a:t>
            </a:r>
            <a:endParaRPr kumimoji="1"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8780780" y="1976755"/>
            <a:ext cx="35191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1600" b="1" dirty="0">
                <a:solidFill>
                  <a:srgbClr val="4F5DFF"/>
                </a:solidFill>
              </a:rPr>
              <a:t>多模态</a:t>
            </a:r>
            <a:r>
              <a:rPr kumimoji="1" lang="zh-CN" altLang="en-US" sz="1600" b="1" dirty="0">
                <a:solidFill>
                  <a:srgbClr val="4F5DFF"/>
                </a:solidFill>
                <a:sym typeface="+mn-ea"/>
              </a:rPr>
              <a:t>视觉语言</a:t>
            </a:r>
            <a:r>
              <a:rPr kumimoji="1" lang="zh-CN" altLang="en-US" sz="1600" b="1" dirty="0">
                <a:solidFill>
                  <a:srgbClr val="4F5DFF"/>
                </a:solidFill>
              </a:rPr>
              <a:t>大模型</a:t>
            </a:r>
            <a:endParaRPr kumimoji="1" lang="zh-CN" altLang="en-US" sz="1600" b="1" dirty="0">
              <a:solidFill>
                <a:srgbClr val="F78E00"/>
              </a:solidFill>
            </a:endParaRPr>
          </a:p>
        </p:txBody>
      </p:sp>
      <p:cxnSp>
        <p:nvCxnSpPr>
          <p:cNvPr id="13" name="直线箭头连接符 32"/>
          <p:cNvCxnSpPr/>
          <p:nvPr>
            <p:custDataLst>
              <p:tags r:id="rId14"/>
            </p:custDataLst>
          </p:nvPr>
        </p:nvCxnSpPr>
        <p:spPr>
          <a:xfrm>
            <a:off x="8211102" y="1060224"/>
            <a:ext cx="134366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8140700" y="611505"/>
            <a:ext cx="1409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b="1" dirty="0">
                <a:solidFill>
                  <a:srgbClr val="00B050"/>
                </a:solidFill>
              </a:rPr>
              <a:t>提示词</a:t>
            </a:r>
            <a:r>
              <a:rPr kumimoji="1" lang="zh-CN" altLang="en-US" b="1" dirty="0">
                <a:solidFill>
                  <a:srgbClr val="00B050"/>
                </a:solidFill>
              </a:rPr>
              <a:t>工程</a:t>
            </a:r>
            <a:endParaRPr kumimoji="1"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6"/>
            </p:custDataLst>
          </p:nvPr>
        </p:nvSpPr>
        <p:spPr>
          <a:xfrm>
            <a:off x="5620046" y="1938314"/>
            <a:ext cx="29056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1600" b="1" dirty="0">
                <a:solidFill>
                  <a:srgbClr val="159444"/>
                </a:solidFill>
              </a:rPr>
              <a:t>机械臂视角俯视图</a:t>
            </a:r>
            <a:endParaRPr kumimoji="1" lang="zh-CN" altLang="en-US" sz="1600" b="1" dirty="0">
              <a:solidFill>
                <a:srgbClr val="159444"/>
              </a:solidFill>
            </a:endParaRPr>
          </a:p>
        </p:txBody>
      </p:sp>
      <p:pic>
        <p:nvPicPr>
          <p:cNvPr id="16" name="图片 15" descr="/Users/tommy/Library/Containers/com.kingsoft.wpsoffice.mac/Data/tmp/photoeditapp/20240521163313/temp.pngte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139815" y="4088130"/>
            <a:ext cx="1959610" cy="14693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38185" y="4045585"/>
            <a:ext cx="3804920" cy="1145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7030A0"/>
                </a:solidFill>
              </a:rPr>
              <a:t>{</a:t>
            </a:r>
            <a:endParaRPr lang="zh-CN" altLang="en-US" sz="1600" b="1">
              <a:solidFill>
                <a:srgbClr val="7030A0"/>
              </a:solidFill>
            </a:endParaRPr>
          </a:p>
          <a:p>
            <a:r>
              <a:rPr lang="zh-CN" altLang="en-US" sz="1600" b="1">
                <a:solidFill>
                  <a:srgbClr val="7030A0"/>
                </a:solidFill>
              </a:rPr>
              <a:t> </a:t>
            </a:r>
            <a:r>
              <a:rPr lang="en-US" altLang="zh-CN" sz="1600" b="1">
                <a:solidFill>
                  <a:srgbClr val="7030A0"/>
                </a:solidFill>
              </a:rPr>
              <a:t>   </a:t>
            </a:r>
            <a:r>
              <a:rPr lang="zh-CN" altLang="en-US" sz="1600" b="1">
                <a:solidFill>
                  <a:srgbClr val="7030A0"/>
                </a:solidFill>
              </a:rPr>
              <a:t>'start': '绿色积木',</a:t>
            </a:r>
            <a:endParaRPr lang="zh-CN" altLang="en-US" sz="1600" b="1">
              <a:solidFill>
                <a:srgbClr val="7030A0"/>
              </a:solidFill>
            </a:endParaRPr>
          </a:p>
          <a:p>
            <a:r>
              <a:rPr lang="zh-CN" altLang="en-US" sz="1600" b="1">
                <a:solidFill>
                  <a:srgbClr val="7030A0"/>
                </a:solidFill>
              </a:rPr>
              <a:t> </a:t>
            </a:r>
            <a:r>
              <a:rPr lang="en-US" altLang="zh-CN" sz="1600" b="1">
                <a:solidFill>
                  <a:srgbClr val="7030A0"/>
                </a:solidFill>
              </a:rPr>
              <a:t>   </a:t>
            </a:r>
            <a:r>
              <a:rPr lang="zh-CN" altLang="en-US" sz="1600" b="1">
                <a:solidFill>
                  <a:srgbClr val="7030A0"/>
                </a:solidFill>
              </a:rPr>
              <a:t>'start_xyxy': [[</a:t>
            </a:r>
            <a:r>
              <a:rPr lang="en-US" altLang="zh-CN" sz="1600" b="1">
                <a:solidFill>
                  <a:srgbClr val="7030A0"/>
                </a:solidFill>
              </a:rPr>
              <a:t>97</a:t>
            </a:r>
            <a:r>
              <a:rPr lang="zh-CN" altLang="en-US" sz="1600" b="1">
                <a:solidFill>
                  <a:srgbClr val="7030A0"/>
                </a:solidFill>
              </a:rPr>
              <a:t>, </a:t>
            </a:r>
            <a:r>
              <a:rPr lang="en-US" altLang="zh-CN" sz="1600" b="1">
                <a:solidFill>
                  <a:srgbClr val="7030A0"/>
                </a:solidFill>
              </a:rPr>
              <a:t>213</a:t>
            </a:r>
            <a:r>
              <a:rPr lang="zh-CN" altLang="en-US" sz="1600" b="1">
                <a:solidFill>
                  <a:srgbClr val="7030A0"/>
                </a:solidFill>
              </a:rPr>
              <a:t>], [</a:t>
            </a:r>
            <a:r>
              <a:rPr lang="en-US" altLang="zh-CN" sz="1600" b="1">
                <a:solidFill>
                  <a:srgbClr val="7030A0"/>
                </a:solidFill>
              </a:rPr>
              <a:t>320</a:t>
            </a:r>
            <a:r>
              <a:rPr lang="zh-CN" altLang="en-US" sz="1600" b="1">
                <a:solidFill>
                  <a:srgbClr val="7030A0"/>
                </a:solidFill>
              </a:rPr>
              <a:t>, </a:t>
            </a:r>
            <a:r>
              <a:rPr lang="en-US" altLang="zh-CN" sz="1600" b="1">
                <a:solidFill>
                  <a:srgbClr val="7030A0"/>
                </a:solidFill>
              </a:rPr>
              <a:t>375</a:t>
            </a:r>
            <a:r>
              <a:rPr lang="zh-CN" altLang="en-US" sz="1600" b="1">
                <a:solidFill>
                  <a:srgbClr val="7030A0"/>
                </a:solidFill>
              </a:rPr>
              <a:t>]],</a:t>
            </a:r>
            <a:endParaRPr lang="zh-CN" altLang="en-US" sz="1600" b="1">
              <a:solidFill>
                <a:srgbClr val="7030A0"/>
              </a:solidFill>
            </a:endParaRPr>
          </a:p>
          <a:p>
            <a:r>
              <a:rPr lang="zh-CN" altLang="en-US" sz="1600" b="1">
                <a:solidFill>
                  <a:srgbClr val="7030A0"/>
                </a:solidFill>
              </a:rPr>
              <a:t> </a:t>
            </a:r>
            <a:r>
              <a:rPr lang="en-US" altLang="zh-CN" sz="1600" b="1">
                <a:solidFill>
                  <a:srgbClr val="7030A0"/>
                </a:solidFill>
              </a:rPr>
              <a:t>   </a:t>
            </a:r>
            <a:r>
              <a:rPr lang="zh-CN" altLang="en-US" sz="1600" b="1">
                <a:solidFill>
                  <a:srgbClr val="7030A0"/>
                </a:solidFill>
              </a:rPr>
              <a:t>'end': '李云龙',</a:t>
            </a:r>
            <a:endParaRPr lang="zh-CN" altLang="en-US" sz="1600" b="1">
              <a:solidFill>
                <a:srgbClr val="7030A0"/>
              </a:solidFill>
            </a:endParaRPr>
          </a:p>
          <a:p>
            <a:r>
              <a:rPr lang="zh-CN" altLang="en-US" sz="1600" b="1">
                <a:solidFill>
                  <a:srgbClr val="7030A0"/>
                </a:solidFill>
              </a:rPr>
              <a:t> </a:t>
            </a:r>
            <a:r>
              <a:rPr lang="en-US" altLang="zh-CN" sz="1600" b="1">
                <a:solidFill>
                  <a:srgbClr val="7030A0"/>
                </a:solidFill>
              </a:rPr>
              <a:t>   </a:t>
            </a:r>
            <a:r>
              <a:rPr lang="zh-CN" altLang="en-US" sz="1600" b="1">
                <a:solidFill>
                  <a:srgbClr val="7030A0"/>
                </a:solidFill>
              </a:rPr>
              <a:t>'end_xyxy': [[</a:t>
            </a:r>
            <a:r>
              <a:rPr lang="en-US" altLang="zh-CN" sz="1600" b="1">
                <a:solidFill>
                  <a:srgbClr val="7030A0"/>
                </a:solidFill>
              </a:rPr>
              <a:t>4</a:t>
            </a:r>
            <a:r>
              <a:rPr lang="zh-CN" altLang="en-US" sz="1600" b="1">
                <a:solidFill>
                  <a:srgbClr val="7030A0"/>
                </a:solidFill>
              </a:rPr>
              <a:t>0</a:t>
            </a:r>
            <a:r>
              <a:rPr lang="en-US" altLang="zh-CN" sz="1600" b="1">
                <a:solidFill>
                  <a:srgbClr val="7030A0"/>
                </a:solidFill>
              </a:rPr>
              <a:t>5</a:t>
            </a:r>
            <a:r>
              <a:rPr lang="zh-CN" altLang="en-US" sz="1600" b="1">
                <a:solidFill>
                  <a:srgbClr val="7030A0"/>
                </a:solidFill>
              </a:rPr>
              <a:t>, </a:t>
            </a:r>
            <a:r>
              <a:rPr lang="en-US" altLang="zh-CN" sz="1600" b="1">
                <a:solidFill>
                  <a:srgbClr val="7030A0"/>
                </a:solidFill>
              </a:rPr>
              <a:t>28</a:t>
            </a:r>
            <a:r>
              <a:rPr lang="zh-CN" altLang="en-US" sz="1600" b="1">
                <a:solidFill>
                  <a:srgbClr val="7030A0"/>
                </a:solidFill>
              </a:rPr>
              <a:t>], [</a:t>
            </a:r>
            <a:r>
              <a:rPr lang="en-US" altLang="zh-CN" sz="1600" b="1">
                <a:solidFill>
                  <a:srgbClr val="7030A0"/>
                </a:solidFill>
                <a:sym typeface="+mn-ea"/>
              </a:rPr>
              <a:t>603</a:t>
            </a:r>
            <a:r>
              <a:rPr lang="zh-CN" altLang="en-US" sz="1600" b="1">
                <a:solidFill>
                  <a:srgbClr val="7030A0"/>
                </a:solidFill>
              </a:rPr>
              <a:t>, </a:t>
            </a:r>
            <a:r>
              <a:rPr lang="en-US" altLang="zh-CN" sz="1600" b="1">
                <a:solidFill>
                  <a:srgbClr val="7030A0"/>
                </a:solidFill>
              </a:rPr>
              <a:t>190</a:t>
            </a:r>
            <a:r>
              <a:rPr lang="zh-CN" altLang="en-US" sz="1600" b="1">
                <a:solidFill>
                  <a:srgbClr val="7030A0"/>
                </a:solidFill>
              </a:rPr>
              <a:t>]]</a:t>
            </a:r>
            <a:endParaRPr lang="zh-CN" altLang="en-US" sz="1600" b="1">
              <a:solidFill>
                <a:srgbClr val="7030A0"/>
              </a:solidFill>
            </a:endParaRPr>
          </a:p>
          <a:p>
            <a:r>
              <a:rPr lang="zh-CN" altLang="en-US" sz="1600" b="1">
                <a:solidFill>
                  <a:srgbClr val="7030A0"/>
                </a:solidFill>
              </a:rPr>
              <a:t>}</a:t>
            </a:r>
            <a:endParaRPr lang="zh-CN" altLang="en-US" sz="1600" b="1">
              <a:solidFill>
                <a:srgbClr val="7030A0"/>
              </a:solidFill>
            </a:endParaRPr>
          </a:p>
        </p:txBody>
      </p:sp>
      <p:cxnSp>
        <p:nvCxnSpPr>
          <p:cNvPr id="19" name="直线箭头连接符 32"/>
          <p:cNvCxnSpPr/>
          <p:nvPr>
            <p:custDataLst>
              <p:tags r:id="rId19"/>
            </p:custDataLst>
          </p:nvPr>
        </p:nvCxnSpPr>
        <p:spPr>
          <a:xfrm>
            <a:off x="10930807" y="2833144"/>
            <a:ext cx="0" cy="138112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20"/>
            </p:custDataLst>
          </p:nvPr>
        </p:nvSpPr>
        <p:spPr>
          <a:xfrm>
            <a:off x="9268460" y="3146425"/>
            <a:ext cx="1560195" cy="670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ts val="2260"/>
              </a:lnSpc>
            </a:pPr>
            <a:r>
              <a:rPr kumimoji="1" lang="zh-CN" altLang="en-US" b="1" dirty="0">
                <a:solidFill>
                  <a:srgbClr val="00B050"/>
                </a:solidFill>
              </a:rPr>
              <a:t>直接输出</a:t>
            </a:r>
            <a:endParaRPr kumimoji="1" lang="zh-CN" altLang="en-US" b="1" dirty="0">
              <a:solidFill>
                <a:srgbClr val="00B050"/>
              </a:solidFill>
            </a:endParaRPr>
          </a:p>
          <a:p>
            <a:pPr indent="0" algn="ctr" fontAlgn="auto">
              <a:lnSpc>
                <a:spcPts val="2260"/>
              </a:lnSpc>
            </a:pPr>
            <a:r>
              <a:rPr kumimoji="1" lang="en-US" altLang="zh-CN" b="1" dirty="0">
                <a:solidFill>
                  <a:srgbClr val="00B050"/>
                </a:solidFill>
              </a:rPr>
              <a:t>json</a:t>
            </a:r>
            <a:r>
              <a:rPr kumimoji="1" lang="zh-CN" altLang="en-US" b="1" dirty="0">
                <a:solidFill>
                  <a:srgbClr val="00B050"/>
                </a:solidFill>
              </a:rPr>
              <a:t>结构体</a:t>
            </a:r>
            <a:endParaRPr kumimoji="1"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00060" y="2438400"/>
            <a:ext cx="40659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1600" b="1" dirty="0">
                <a:solidFill>
                  <a:srgbClr val="F78E00"/>
                </a:solidFill>
                <a:sym typeface="+mn-ea"/>
              </a:rPr>
              <a:t>听人话、</a:t>
            </a:r>
            <a:r>
              <a:rPr kumimoji="1" lang="zh-CN" altLang="en-US" sz="1600" b="1" dirty="0">
                <a:solidFill>
                  <a:srgbClr val="F78E00"/>
                </a:solidFill>
                <a:sym typeface="+mn-ea"/>
              </a:rPr>
              <a:t>看图像、找坐标、排动作、</a:t>
            </a:r>
            <a:r>
              <a:rPr kumimoji="1" lang="zh-CN" altLang="en-US" sz="1600" b="1" dirty="0">
                <a:solidFill>
                  <a:srgbClr val="F78E00"/>
                </a:solidFill>
                <a:sym typeface="+mn-ea"/>
              </a:rPr>
              <a:t>定格式</a:t>
            </a:r>
            <a:endParaRPr kumimoji="1" lang="zh-CN" altLang="en-US" sz="1600" b="1" dirty="0">
              <a:solidFill>
                <a:srgbClr val="F78E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39815" y="5903595"/>
            <a:ext cx="68967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lang="zh-CN" altLang="en-US" sz="1400" b="1" dirty="0">
                <a:solidFill>
                  <a:srgbClr val="4F5DFF"/>
                </a:solidFill>
                <a:sym typeface="+mn-ea"/>
              </a:rPr>
              <a:t>几个不错的多模态视觉语言大模型</a:t>
            </a:r>
            <a:endParaRPr kumimoji="1" lang="zh-CN" altLang="en-US" sz="1400" b="1" dirty="0">
              <a:solidFill>
                <a:srgbClr val="4F5DFF"/>
              </a:solidFill>
              <a:sym typeface="+mn-ea"/>
            </a:endParaRPr>
          </a:p>
          <a:p>
            <a:pPr algn="l"/>
            <a:r>
              <a:rPr kumimoji="1" lang="zh-CN" altLang="en-US" sz="1400" b="1" dirty="0">
                <a:solidFill>
                  <a:srgbClr val="4F5DFF"/>
                </a:solidFill>
                <a:sym typeface="+mn-ea"/>
              </a:rPr>
              <a:t>闭源：</a:t>
            </a:r>
            <a:r>
              <a:rPr kumimoji="1" lang="en-US" altLang="zh-CN" sz="1400" b="1" dirty="0">
                <a:solidFill>
                  <a:srgbClr val="4F5DFF"/>
                </a:solidFill>
                <a:sym typeface="+mn-ea"/>
              </a:rPr>
              <a:t>GPT4v</a:t>
            </a:r>
            <a:r>
              <a:rPr kumimoji="1" lang="zh-CN" altLang="en-US" sz="1400" b="1" dirty="0">
                <a:solidFill>
                  <a:srgbClr val="4F5DFF"/>
                </a:solidFill>
                <a:sym typeface="+mn-ea"/>
              </a:rPr>
              <a:t>、</a:t>
            </a:r>
            <a:r>
              <a:rPr kumimoji="1" lang="en-US" altLang="zh-CN" sz="1400" b="1" dirty="0">
                <a:solidFill>
                  <a:srgbClr val="4F5DFF"/>
                </a:solidFill>
                <a:sym typeface="+mn-ea"/>
              </a:rPr>
              <a:t>GPT4o</a:t>
            </a:r>
            <a:r>
              <a:rPr kumimoji="1" lang="zh-CN" altLang="en-US" sz="1400" b="1" dirty="0">
                <a:solidFill>
                  <a:srgbClr val="4F5DFF"/>
                </a:solidFill>
                <a:sym typeface="+mn-ea"/>
              </a:rPr>
              <a:t>、</a:t>
            </a:r>
            <a:r>
              <a:rPr kumimoji="1" lang="en-US" altLang="zh-CN" sz="1400" b="1" dirty="0">
                <a:solidFill>
                  <a:srgbClr val="4F5DFF"/>
                </a:solidFill>
                <a:sym typeface="+mn-ea"/>
              </a:rPr>
              <a:t>Claude 3 Opus</a:t>
            </a:r>
            <a:r>
              <a:rPr kumimoji="1" lang="zh-CN" altLang="en-US" sz="1400" b="1" dirty="0">
                <a:solidFill>
                  <a:srgbClr val="4F5DFF"/>
                </a:solidFill>
                <a:sym typeface="+mn-ea"/>
              </a:rPr>
              <a:t>、</a:t>
            </a:r>
            <a:r>
              <a:rPr kumimoji="1" lang="en-US" altLang="zh-CN" sz="1400" b="1" dirty="0">
                <a:solidFill>
                  <a:srgbClr val="4F5DFF"/>
                </a:solidFill>
                <a:sym typeface="+mn-ea"/>
              </a:rPr>
              <a:t>Yi-Vision</a:t>
            </a:r>
            <a:r>
              <a:rPr kumimoji="1" lang="zh-CN" altLang="en-US" sz="1400" b="1" dirty="0">
                <a:solidFill>
                  <a:srgbClr val="4F5DFF"/>
                </a:solidFill>
                <a:sym typeface="+mn-ea"/>
              </a:rPr>
              <a:t>、智谱GLM-4V</a:t>
            </a:r>
            <a:endParaRPr kumimoji="1" lang="en-US" altLang="zh-CN" sz="1400" b="1" dirty="0">
              <a:solidFill>
                <a:srgbClr val="4F5DFF"/>
              </a:solidFill>
              <a:sym typeface="+mn-ea"/>
            </a:endParaRPr>
          </a:p>
          <a:p>
            <a:pPr algn="l"/>
            <a:r>
              <a:rPr kumimoji="1" lang="zh-CN" altLang="en-US" sz="1400" b="1" dirty="0">
                <a:solidFill>
                  <a:srgbClr val="4F5DFF"/>
                </a:solidFill>
                <a:sym typeface="+mn-ea"/>
              </a:rPr>
              <a:t>开源：</a:t>
            </a:r>
            <a:r>
              <a:rPr kumimoji="1" lang="zh-CN" altLang="en-US" sz="1400" b="1" dirty="0">
                <a:solidFill>
                  <a:srgbClr val="4F5DFF"/>
                </a:solidFill>
                <a:sym typeface="+mn-ea"/>
              </a:rPr>
              <a:t>通义千问Qwen-VL-Max、浦语InternVL、智谱CogVLM2</a:t>
            </a:r>
            <a:endParaRPr kumimoji="1" lang="zh-CN" altLang="en-US" sz="1400" b="1" dirty="0">
              <a:solidFill>
                <a:srgbClr val="4F5DFF"/>
              </a:solidFill>
              <a:sym typeface="+mn-ea"/>
            </a:endParaRPr>
          </a:p>
          <a:p>
            <a:pPr algn="l"/>
            <a:r>
              <a:rPr kumimoji="1" lang="en-US" altLang="zh-CN" sz="1400" b="1" dirty="0">
                <a:solidFill>
                  <a:srgbClr val="4F5DFF"/>
                </a:solidFill>
                <a:sym typeface="+mn-ea"/>
              </a:rPr>
              <a:t>IDEA</a:t>
            </a:r>
            <a:r>
              <a:rPr kumimoji="1" lang="zh-CN" altLang="en-US" sz="1400" b="1" dirty="0">
                <a:solidFill>
                  <a:srgbClr val="4F5DFF"/>
                </a:solidFill>
                <a:sym typeface="+mn-ea"/>
              </a:rPr>
              <a:t>研究院</a:t>
            </a:r>
            <a:r>
              <a:rPr kumimoji="1" lang="en-US" altLang="zh-CN" sz="1400" b="1" dirty="0">
                <a:solidFill>
                  <a:srgbClr val="4F5DFF"/>
                </a:solidFill>
                <a:sym typeface="+mn-ea"/>
              </a:rPr>
              <a:t>Grounding DINO</a:t>
            </a:r>
            <a:r>
              <a:rPr kumimoji="1" lang="zh-CN" altLang="en-US" sz="1400" b="1" dirty="0">
                <a:solidFill>
                  <a:srgbClr val="4F5DFF"/>
                </a:solidFill>
                <a:sym typeface="+mn-ea"/>
              </a:rPr>
              <a:t>、谷歌GeminiProVision、LLaVA</a:t>
            </a:r>
            <a:endParaRPr kumimoji="1" lang="zh-CN" altLang="en-US" sz="1400" b="1" dirty="0">
              <a:solidFill>
                <a:srgbClr val="4F5DFF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43635" y="5902325"/>
            <a:ext cx="52495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400" b="1">
                <a:solidFill>
                  <a:srgbClr val="0070C0"/>
                </a:solidFill>
              </a:rPr>
              <a:t>机械臂+大模型+多模态=人机协作具身智能体</a:t>
            </a:r>
            <a:endParaRPr lang="zh-CN" altLang="en-US" sz="1400" b="1">
              <a:solidFill>
                <a:srgbClr val="0070C0"/>
              </a:solidFill>
            </a:endParaRPr>
          </a:p>
          <a:p>
            <a:pPr indent="0" algn="l" fontAlgn="auto">
              <a:lnSpc>
                <a:spcPct val="100000"/>
              </a:lnSpc>
            </a:pPr>
            <a:r>
              <a:rPr lang="zh-CN" altLang="en-US" sz="1400" b="1">
                <a:solidFill>
                  <a:srgbClr val="C00000"/>
                </a:solidFill>
                <a:sym typeface="+mn-ea"/>
              </a:rPr>
              <a:t>听得懂人话、</a:t>
            </a:r>
            <a:r>
              <a:rPr lang="zh-CN" altLang="en-US" sz="1400" b="1">
                <a:solidFill>
                  <a:srgbClr val="C00000"/>
                </a:solidFill>
                <a:sym typeface="+mn-ea"/>
              </a:rPr>
              <a:t>看得懂图像、</a:t>
            </a:r>
            <a:r>
              <a:rPr lang="zh-CN" altLang="en-US" sz="1400" b="1">
                <a:solidFill>
                  <a:srgbClr val="C00000"/>
                </a:solidFill>
                <a:sym typeface="+mn-ea"/>
              </a:rPr>
              <a:t>拎得清动作</a:t>
            </a:r>
            <a:endParaRPr lang="zh-CN" altLang="en-US" sz="1400" b="1">
              <a:solidFill>
                <a:srgbClr val="C00000"/>
              </a:solidFill>
            </a:endParaRPr>
          </a:p>
          <a:p>
            <a:pPr indent="0" algn="l" fontAlgn="auto">
              <a:lnSpc>
                <a:spcPct val="100000"/>
              </a:lnSpc>
            </a:pPr>
            <a:r>
              <a:rPr lang="zh-CN" altLang="en-US" sz="1400" b="1">
                <a:solidFill>
                  <a:srgbClr val="00B050"/>
                </a:solidFill>
              </a:rPr>
              <a:t>作者：B站UP主 同济子豪兄</a:t>
            </a:r>
            <a:endParaRPr lang="zh-CN" altLang="en-US" sz="1400" b="1">
              <a:solidFill>
                <a:srgbClr val="00B050"/>
              </a:solidFill>
            </a:endParaRPr>
          </a:p>
          <a:p>
            <a:pPr indent="0" algn="l" fontAlgn="auto">
              <a:lnSpc>
                <a:spcPct val="100000"/>
              </a:lnSpc>
            </a:pPr>
            <a:r>
              <a:rPr lang="zh-CN" altLang="en-US" sz="1400" b="1">
                <a:solidFill>
                  <a:srgbClr val="FFA100"/>
                </a:solidFill>
              </a:rPr>
              <a:t>https://github.com/TommyZihao/vlm_arm</a:t>
            </a:r>
            <a:endParaRPr lang="zh-CN" altLang="en-US" sz="1400" b="1">
              <a:solidFill>
                <a:srgbClr val="FFA100"/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21"/>
            </p:custDataLst>
          </p:nvPr>
        </p:nvSpPr>
        <p:spPr>
          <a:xfrm>
            <a:off x="2827020" y="3339465"/>
            <a:ext cx="4066540" cy="855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ts val="2020"/>
              </a:lnSpc>
            </a:pPr>
            <a:r>
              <a:rPr kumimoji="1" lang="zh-CN" altLang="en-US" sz="1600" b="1" dirty="0">
                <a:solidFill>
                  <a:srgbClr val="676CFF"/>
                </a:solidFill>
                <a:sym typeface="+mn-ea"/>
              </a:rPr>
              <a:t>手眼标定：</a:t>
            </a:r>
            <a:r>
              <a:rPr kumimoji="1" lang="zh-CN" altLang="en-US" sz="1600" b="1" dirty="0">
                <a:solidFill>
                  <a:srgbClr val="676CFF"/>
                </a:solidFill>
              </a:rPr>
              <a:t>像素坐标</a:t>
            </a:r>
            <a:r>
              <a:rPr kumimoji="1" lang="en-US" altLang="zh-CN" sz="1600" b="1" dirty="0">
                <a:solidFill>
                  <a:srgbClr val="676CFF"/>
                </a:solidFill>
              </a:rPr>
              <a:t>--&gt;</a:t>
            </a:r>
            <a:r>
              <a:rPr kumimoji="1" lang="zh-CN" altLang="en-US" sz="1600" b="1" dirty="0">
                <a:solidFill>
                  <a:srgbClr val="676CFF"/>
                </a:solidFill>
              </a:rPr>
              <a:t>工具坐标</a:t>
            </a:r>
            <a:endParaRPr kumimoji="1" lang="zh-CN" altLang="en-US" sz="1600" b="1" dirty="0">
              <a:solidFill>
                <a:srgbClr val="676CFF"/>
              </a:solidFill>
            </a:endParaRPr>
          </a:p>
          <a:p>
            <a:pPr indent="0" algn="l" fontAlgn="auto">
              <a:lnSpc>
                <a:spcPts val="2020"/>
              </a:lnSpc>
            </a:pPr>
            <a:r>
              <a:rPr kumimoji="1" lang="zh-CN" altLang="en-US" sz="1600" b="1" dirty="0">
                <a:solidFill>
                  <a:srgbClr val="676CFF"/>
                </a:solidFill>
                <a:sym typeface="+mn-ea"/>
              </a:rPr>
              <a:t>逆运动学解算：工具坐标--&gt;电机转角</a:t>
            </a:r>
            <a:endParaRPr kumimoji="1" lang="zh-CN" altLang="en-US" sz="1600" b="1" dirty="0">
              <a:solidFill>
                <a:srgbClr val="676CFF"/>
              </a:solidFill>
              <a:sym typeface="+mn-ea"/>
            </a:endParaRPr>
          </a:p>
          <a:p>
            <a:pPr algn="l"/>
            <a:endParaRPr kumimoji="1" lang="zh-CN" altLang="en-US" sz="1600" b="1" dirty="0">
              <a:solidFill>
                <a:srgbClr val="676CFF"/>
              </a:solidFill>
            </a:endParaRPr>
          </a:p>
        </p:txBody>
      </p:sp>
      <p:pic>
        <p:nvPicPr>
          <p:cNvPr id="31" name="图片 30" descr="robotic-arm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07035" y="3922395"/>
            <a:ext cx="1806575" cy="1806575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24"/>
            </p:custDataLst>
          </p:nvPr>
        </p:nvSpPr>
        <p:spPr>
          <a:xfrm>
            <a:off x="2165396" y="1207757"/>
            <a:ext cx="12512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900" b="1" dirty="0">
                <a:solidFill>
                  <a:srgbClr val="00B050"/>
                </a:solidFill>
              </a:rPr>
              <a:t>AppBuilder-SDK</a:t>
            </a:r>
            <a:endParaRPr kumimoji="1" lang="en-US" altLang="zh-CN" sz="900" b="1" dirty="0">
              <a:solidFill>
                <a:srgbClr val="00B050"/>
              </a:solidFill>
            </a:endParaRPr>
          </a:p>
        </p:txBody>
      </p:sp>
      <p:pic>
        <p:nvPicPr>
          <p:cNvPr id="39" name="图片 38" descr="calibrate (2)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29330" y="4074795"/>
            <a:ext cx="1482090" cy="1482090"/>
          </a:xfrm>
          <a:prstGeom prst="rect">
            <a:avLst/>
          </a:prstGeom>
        </p:spPr>
      </p:pic>
      <p:cxnSp>
        <p:nvCxnSpPr>
          <p:cNvPr id="42" name="直线箭头连接符 32"/>
          <p:cNvCxnSpPr/>
          <p:nvPr>
            <p:custDataLst>
              <p:tags r:id="rId26"/>
            </p:custDataLst>
          </p:nvPr>
        </p:nvCxnSpPr>
        <p:spPr>
          <a:xfrm flipH="1">
            <a:off x="2283377" y="4795294"/>
            <a:ext cx="107124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32"/>
          <p:cNvCxnSpPr/>
          <p:nvPr>
            <p:custDataLst>
              <p:tags r:id="rId27"/>
            </p:custDataLst>
          </p:nvPr>
        </p:nvCxnSpPr>
        <p:spPr>
          <a:xfrm flipH="1">
            <a:off x="5185962" y="4795294"/>
            <a:ext cx="87376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>
            <p:custDataLst>
              <p:tags r:id="rId28"/>
            </p:custDataLst>
          </p:nvPr>
        </p:nvSpPr>
        <p:spPr>
          <a:xfrm>
            <a:off x="433070" y="3335020"/>
            <a:ext cx="1732280" cy="608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ts val="2020"/>
              </a:lnSpc>
            </a:pPr>
            <a:r>
              <a:rPr kumimoji="1" lang="en-US" altLang="zh-CN" sz="1600" b="1" dirty="0">
                <a:solidFill>
                  <a:srgbClr val="555A6E"/>
                </a:solidFill>
              </a:rPr>
              <a:t>6</a:t>
            </a:r>
            <a:r>
              <a:rPr kumimoji="1" lang="zh-CN" altLang="en-US" sz="1600" b="1" dirty="0">
                <a:solidFill>
                  <a:srgbClr val="555A6E"/>
                </a:solidFill>
              </a:rPr>
              <a:t>自由度机械臂</a:t>
            </a:r>
            <a:endParaRPr kumimoji="1" lang="zh-CN" altLang="en-US" sz="1600" b="1" dirty="0">
              <a:solidFill>
                <a:srgbClr val="555A6E"/>
              </a:solidFill>
            </a:endParaRPr>
          </a:p>
          <a:p>
            <a:pPr indent="0" algn="ctr" fontAlgn="auto">
              <a:lnSpc>
                <a:spcPts val="2020"/>
              </a:lnSpc>
            </a:pPr>
            <a:r>
              <a:rPr kumimoji="1" lang="zh-CN" altLang="en-US" sz="1600" b="1" dirty="0">
                <a:solidFill>
                  <a:srgbClr val="555A6E"/>
                </a:solidFill>
              </a:rPr>
              <a:t>执行动作</a:t>
            </a:r>
            <a:endParaRPr kumimoji="1" lang="zh-CN" altLang="en-US" sz="1600" b="1" dirty="0">
              <a:solidFill>
                <a:srgbClr val="555A6E"/>
              </a:solidFill>
            </a:endParaRPr>
          </a:p>
        </p:txBody>
      </p:sp>
      <p:pic>
        <p:nvPicPr>
          <p:cNvPr id="50" name="图片 49" descr="friends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7175" y="5972175"/>
            <a:ext cx="801370" cy="801370"/>
          </a:xfrm>
          <a:prstGeom prst="rect">
            <a:avLst/>
          </a:prstGeom>
        </p:spPr>
      </p:pic>
      <p:cxnSp>
        <p:nvCxnSpPr>
          <p:cNvPr id="53" name="直线连接符 22"/>
          <p:cNvCxnSpPr/>
          <p:nvPr>
            <p:custDataLst>
              <p:tags r:id="rId30"/>
            </p:custDataLst>
          </p:nvPr>
        </p:nvCxnSpPr>
        <p:spPr>
          <a:xfrm>
            <a:off x="-10795" y="3158779"/>
            <a:ext cx="8141970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2500" y="261620"/>
            <a:ext cx="10287000" cy="6334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2384"/>
          <a:stretch>
            <a:fillRect/>
          </a:stretch>
        </p:blipFill>
        <p:spPr>
          <a:xfrm>
            <a:off x="7768590" y="1789430"/>
            <a:ext cx="3481705" cy="48285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 descr="robotic-do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2305" y="1414145"/>
            <a:ext cx="3302635" cy="3302635"/>
          </a:xfrm>
          <a:prstGeom prst="rect">
            <a:avLst/>
          </a:prstGeom>
        </p:spPr>
      </p:pic>
      <p:pic>
        <p:nvPicPr>
          <p:cNvPr id="23" name="图片 22" descr="robot-arm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5805" y="1670050"/>
            <a:ext cx="2886710" cy="2886710"/>
          </a:xfrm>
          <a:prstGeom prst="rect">
            <a:avLst/>
          </a:prstGeom>
        </p:spPr>
      </p:pic>
      <p:pic>
        <p:nvPicPr>
          <p:cNvPr id="2" name="图片 1" descr="friend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215" y="1670050"/>
            <a:ext cx="2792730" cy="27927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oordinato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1485" y="1873885"/>
            <a:ext cx="3061970" cy="3061970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4261485" y="5229225"/>
            <a:ext cx="37534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2400" b="1" dirty="0">
                <a:solidFill>
                  <a:srgbClr val="002060"/>
                </a:solidFill>
                <a:sym typeface="+mn-ea"/>
              </a:rPr>
              <a:t>多模态视觉语言大模型</a:t>
            </a:r>
            <a:endParaRPr kumimoji="1" lang="zh-CN" altLang="en-US" sz="2400" b="1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165" y="1400175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C00000"/>
                </a:solidFill>
              </a:rPr>
              <a:t>万能翻译官</a:t>
            </a:r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656205" y="2110105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编排动作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763395" y="2924175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Function Call</a:t>
            </a:r>
            <a:endParaRPr lang="en-US" altLang="zh-CN" sz="2400">
              <a:solidFill>
                <a:srgbClr val="00B0F0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52905" y="3677920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2060"/>
                </a:solidFill>
              </a:rPr>
              <a:t>智能体</a:t>
            </a:r>
            <a:r>
              <a:rPr lang="en-US" altLang="zh-CN" sz="2400">
                <a:solidFill>
                  <a:srgbClr val="002060"/>
                </a:solidFill>
              </a:rPr>
              <a:t>Agent</a:t>
            </a:r>
            <a:endParaRPr lang="en-US" altLang="zh-CN" sz="2400">
              <a:solidFill>
                <a:srgbClr val="00206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7266305" y="1979295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accent2">
                    <a:lumMod val="75000"/>
                  </a:schemeClr>
                </a:solidFill>
              </a:rPr>
              <a:t>多模态视觉理解</a:t>
            </a:r>
            <a:endParaRPr lang="zh-CN" altLang="en-US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783195" y="2691130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accent5">
                    <a:lumMod val="50000"/>
                  </a:schemeClr>
                </a:solidFill>
              </a:rPr>
              <a:t>指哪打哪</a:t>
            </a:r>
            <a:endParaRPr lang="zh-CN" alt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7384415" y="3314700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rgbClr val="EB4691"/>
                </a:solidFill>
              </a:rPr>
              <a:t>Grounding</a:t>
            </a:r>
            <a:r>
              <a:rPr lang="zh-CN" altLang="en-US" sz="2400">
                <a:solidFill>
                  <a:srgbClr val="EB4691"/>
                </a:solidFill>
              </a:rPr>
              <a:t>定位</a:t>
            </a:r>
            <a:endParaRPr lang="zh-CN" altLang="en-US" sz="2400">
              <a:solidFill>
                <a:srgbClr val="EB469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8686165" y="3859530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json</a:t>
            </a:r>
            <a:r>
              <a:rPr lang="zh-CN" altLang="en-US" sz="2400"/>
              <a:t>生成</a:t>
            </a:r>
            <a:endParaRPr lang="zh-CN" altLang="en-US" sz="2400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99335" y="4380230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accent6">
                    <a:lumMod val="75000"/>
                  </a:schemeClr>
                </a:solidFill>
              </a:rPr>
              <a:t>长上下文</a:t>
            </a:r>
            <a:r>
              <a:rPr lang="zh-CN" altLang="en-US" sz="2400">
                <a:solidFill>
                  <a:schemeClr val="accent6">
                    <a:lumMod val="75000"/>
                  </a:schemeClr>
                </a:solidFill>
              </a:rPr>
              <a:t>记忆</a:t>
            </a:r>
            <a:endParaRPr lang="zh-CN" alt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5216525" y="1123315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多轮</a:t>
            </a:r>
            <a:r>
              <a:rPr lang="zh-CN" altLang="en-US" sz="2400"/>
              <a:t>对话</a:t>
            </a:r>
            <a:endParaRPr lang="zh-CN" altLang="en-US" sz="2400"/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6939280" y="1400175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70C0"/>
                </a:solidFill>
              </a:rPr>
              <a:t>幽默玩梗</a:t>
            </a:r>
            <a:endParaRPr lang="zh-CN" altLang="en-US" sz="2400">
              <a:solidFill>
                <a:srgbClr val="0070C0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7459980" y="4403725"/>
            <a:ext cx="2472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代码生成</a:t>
            </a:r>
            <a:endParaRPr lang="zh-CN" altLang="en-US" sz="24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49065" y="5892800"/>
            <a:ext cx="40659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1600" b="1" dirty="0">
                <a:solidFill>
                  <a:schemeClr val="tx1"/>
                </a:solidFill>
                <a:sym typeface="+mn-ea"/>
              </a:rPr>
              <a:t>听人话、看图像、找坐标、排动作、定格式</a:t>
            </a:r>
            <a:endParaRPr kumimoji="1" lang="zh-CN" altLang="en-US" sz="1600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14550" y="2470150"/>
            <a:ext cx="79629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5445" y="0"/>
            <a:ext cx="114211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18530" y="1110615"/>
            <a:ext cx="5861050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0650" y="1122045"/>
            <a:ext cx="582676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vl_now_viz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220" y="381000"/>
            <a:ext cx="8128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vl_now_vi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1224280"/>
            <a:ext cx="5880100" cy="4410075"/>
          </a:xfrm>
          <a:prstGeom prst="rect">
            <a:avLst/>
          </a:prstGeom>
        </p:spPr>
      </p:pic>
      <p:pic>
        <p:nvPicPr>
          <p:cNvPr id="3" name="图片 2" descr="vl_now_viz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10" y="1224280"/>
            <a:ext cx="5879465" cy="44100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vl_now_viz (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575" y="1224280"/>
            <a:ext cx="5856605" cy="4392295"/>
          </a:xfrm>
          <a:prstGeom prst="rect">
            <a:avLst/>
          </a:prstGeom>
        </p:spPr>
      </p:pic>
      <p:pic>
        <p:nvPicPr>
          <p:cNvPr id="3" name="图片 2" descr="vl_now_viz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110" y="1224280"/>
            <a:ext cx="5879465" cy="44100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</Words>
  <Application>WPS 演示</Application>
  <PresentationFormat>宽屏</PresentationFormat>
  <Paragraphs>77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瀑康抖战抠</cp:lastModifiedBy>
  <cp:revision>39</cp:revision>
  <dcterms:created xsi:type="dcterms:W3CDTF">2024-07-15T03:13:32Z</dcterms:created>
  <dcterms:modified xsi:type="dcterms:W3CDTF">2024-07-15T03:13:32Z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339F1E72B4E6B7B623724466C68DED83_41</vt:lpwstr>
  </property>
</Properties>
</file>